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5" r:id="rId2"/>
    <p:sldId id="313" r:id="rId3"/>
    <p:sldId id="310" r:id="rId4"/>
    <p:sldId id="311" r:id="rId5"/>
    <p:sldId id="315" r:id="rId6"/>
    <p:sldId id="320" r:id="rId7"/>
    <p:sldId id="321" r:id="rId8"/>
    <p:sldId id="316" r:id="rId9"/>
    <p:sldId id="317" r:id="rId10"/>
    <p:sldId id="322" r:id="rId11"/>
    <p:sldId id="323" r:id="rId12"/>
    <p:sldId id="318" r:id="rId13"/>
    <p:sldId id="319" r:id="rId14"/>
    <p:sldId id="324" r:id="rId15"/>
    <p:sldId id="325" r:id="rId16"/>
    <p:sldId id="326" r:id="rId17"/>
    <p:sldId id="327" r:id="rId18"/>
    <p:sldId id="330" r:id="rId19"/>
    <p:sldId id="328" r:id="rId20"/>
    <p:sldId id="329" r:id="rId2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DCDCDC"/>
    <a:srgbClr val="C8C8C8"/>
    <a:srgbClr val="FEFEFE"/>
    <a:srgbClr val="FFFFFE"/>
    <a:srgbClr val="B2B2B2"/>
    <a:srgbClr val="A6A698"/>
    <a:srgbClr val="008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1572" autoAdjust="0"/>
  </p:normalViewPr>
  <p:slideViewPr>
    <p:cSldViewPr>
      <p:cViewPr varScale="1">
        <p:scale>
          <a:sx n="74" d="100"/>
          <a:sy n="74" d="100"/>
        </p:scale>
        <p:origin x="-189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2400" y="-11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34BC86-26B2-4E97-84BC-86D2BECDFB9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ECE614-CF06-4360-A034-A4F9B9C4995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929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7936C7-6A70-449E-955C-4D17B497A807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2684D4-5C03-4A46-9CBF-D8F1FEEB246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73242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936C7-6A70-449E-955C-4D17B497A807}" type="datetime4">
              <a:rPr lang="nl-NL" smtClean="0"/>
              <a:pPr/>
              <a:t>30 november 2018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684D4-5C03-4A46-9CBF-D8F1FEEB246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13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3076575"/>
            <a:ext cx="6618288" cy="885825"/>
          </a:xfrm>
        </p:spPr>
        <p:txBody>
          <a:bodyPr tIns="0" bIns="0"/>
          <a:lstStyle>
            <a:lvl1pPr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13213"/>
            <a:ext cx="6618288" cy="1144587"/>
          </a:xfrm>
        </p:spPr>
        <p:txBody>
          <a:bodyPr/>
          <a:lstStyle>
            <a:lvl1pPr marL="0" indent="0"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4146550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33375"/>
            <a:ext cx="21701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1595438"/>
            <a:ext cx="9144000" cy="319087"/>
          </a:xfrm>
          <a:prstGeom prst="rect">
            <a:avLst/>
          </a:prstGeom>
          <a:solidFill>
            <a:srgbClr val="7FA1B6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914525"/>
            <a:ext cx="9144000" cy="319088"/>
          </a:xfrm>
          <a:prstGeom prst="rect">
            <a:avLst/>
          </a:prstGeom>
          <a:solidFill>
            <a:srgbClr val="7FA1B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0" y="2233613"/>
            <a:ext cx="9144000" cy="319087"/>
          </a:xfrm>
          <a:prstGeom prst="rect">
            <a:avLst/>
          </a:prstGeom>
          <a:solidFill>
            <a:srgbClr val="7FA1B6">
              <a:alpha val="7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0" y="1914525"/>
            <a:ext cx="914400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0" y="2233613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0" y="1595438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dt" sz="quarter" idx="2"/>
          </p:nvPr>
        </p:nvSpPr>
        <p:spPr>
          <a:xfrm>
            <a:off x="2057400" y="5803900"/>
            <a:ext cx="6618288" cy="338138"/>
          </a:xfrm>
        </p:spPr>
        <p:txBody>
          <a:bodyPr/>
          <a:lstStyle>
            <a:lvl1pPr>
              <a:defRPr sz="1600"/>
            </a:lvl1pPr>
          </a:lstStyle>
          <a:p>
            <a:fld id="{160C8537-CD5B-4F6A-8990-14BC11FCC3F8}" type="datetime4">
              <a:rPr lang="nl-NL"/>
              <a:pPr/>
              <a:t>30 november 2018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291F89-4BA7-4C49-BB83-D4DCEE9C4456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18E87-0CAE-4287-929D-B4842452C8B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6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233363"/>
            <a:ext cx="2047875" cy="5549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6913" y="233363"/>
            <a:ext cx="5995987" cy="5549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72B385-FD84-40AD-B908-87ABF84FD2B9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78DCF-9440-4728-B0F5-FDF8D942C7C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58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1030A-D9DC-426C-A4D0-5E7AEAC0AFF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8C096-3EE4-4BEC-940C-289F6535919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1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C86C5-C2DA-4EDA-978F-153C5DCCD89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9D835F-19BB-40F0-A624-FCF442D9343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3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01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A4A45C-8E2C-4CC1-BAFB-88DD43DE8E6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9EC3BE-B9AC-4CC1-B14D-FDB303D2EBD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48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801291-FFFF-4F4C-A168-DA7A6385C73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918990-E9C6-47B7-89CA-82525F27E0F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34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829E7-E8E5-4B14-BE56-71B664FDC8B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DB34A-53C9-4D7D-8EBA-7309284EFFD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07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22F8CD-E568-4F97-8364-BEB69C552994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D0F2F-A621-435F-B4D2-0418B1EB607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68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9A1269-1AEE-4084-8D63-4001D443C44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E9F8B-D355-436C-A5FF-D203EE356B4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79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AFB461-D481-48BC-950A-0FE646C02DF3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10FE2-BC66-4C11-B2D2-0546B1B667B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89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482725"/>
            <a:ext cx="78740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om de opmaakprofielen van de modeltekst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</a:p>
          <a:p>
            <a:pPr lvl="0"/>
            <a:endParaRPr lang="nl-NL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22613" y="6613525"/>
            <a:ext cx="14366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8BBF"/>
                </a:solidFill>
              </a:defRPr>
            </a:lvl1pPr>
          </a:lstStyle>
          <a:p>
            <a:fld id="{66F9FA89-AA74-4661-B676-D671F0EF0075}" type="datetime4">
              <a:rPr lang="nl-NL"/>
              <a:pPr/>
              <a:t>30 november 2018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613525"/>
            <a:ext cx="24399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8BBF"/>
                </a:solidFill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83100" y="6613525"/>
            <a:ext cx="4683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8BBF"/>
                </a:solidFill>
              </a:defRPr>
            </a:lvl1pPr>
          </a:lstStyle>
          <a:p>
            <a:fld id="{DC5A28C5-F21B-4021-BE2C-2B9D4123791C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-1588"/>
            <a:ext cx="9123363" cy="954088"/>
          </a:xfrm>
          <a:prstGeom prst="rect">
            <a:avLst/>
          </a:prstGeom>
          <a:solidFill>
            <a:srgbClr val="A6A69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-1588"/>
            <a:ext cx="1489075" cy="95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3" name="Picture 9" descr="D111-00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-22225"/>
            <a:ext cx="1585912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-14288" y="-26988"/>
            <a:ext cx="9123363" cy="3190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317500"/>
            <a:ext cx="9123363" cy="317500"/>
          </a:xfrm>
          <a:prstGeom prst="rect">
            <a:avLst/>
          </a:prstGeom>
          <a:solidFill>
            <a:schemeClr val="tx1">
              <a:alpha val="3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635000"/>
            <a:ext cx="9123363" cy="317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317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350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0" y="952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pic>
        <p:nvPicPr>
          <p:cNvPr id="1042" name="Picture 18" descr="woordmer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3013"/>
            <a:ext cx="15732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Line 19"/>
          <p:cNvSpPr>
            <a:spLocks noChangeShapeType="1"/>
          </p:cNvSpPr>
          <p:nvPr/>
        </p:nvSpPr>
        <p:spPr bwMode="auto">
          <a:xfrm flipH="1">
            <a:off x="0" y="6467475"/>
            <a:ext cx="70326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&gt;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hyperlink" Target="https://github.com/charlois/GEEDS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suspended particulate matter using Google Earth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588669"/>
            <a:ext cx="6618288" cy="1144587"/>
          </a:xfrm>
        </p:spPr>
        <p:txBody>
          <a:bodyPr/>
          <a:lstStyle/>
          <a:p>
            <a:r>
              <a:rPr lang="en-US" dirty="0" smtClean="0"/>
              <a:t>Rudy Schueder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160C8537-CD5B-4F6A-8990-14BC11FCC3F8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37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Rename, and put into a feature collection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9" y="1484784"/>
            <a:ext cx="6466497" cy="350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826291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77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Select filter variables and filter, print result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50505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65505"/>
            <a:ext cx="7128792" cy="18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73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Visualize a single image (specified by </a:t>
            </a:r>
            <a:r>
              <a:rPr lang="en-US" dirty="0" err="1" smtClean="0"/>
              <a:t>imgNo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964488" cy="136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16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Compute the SPM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800"/>
            <a:ext cx="9144000" cy="64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356992"/>
            <a:ext cx="574406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02006" y="46961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Resides in </a:t>
            </a:r>
            <a:r>
              <a:rPr lang="en-US" dirty="0" err="1" smtClean="0"/>
              <a:t>SPMfunc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71600" y="2240868"/>
            <a:ext cx="0" cy="11161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43808" y="1957484"/>
            <a:ext cx="720080" cy="266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Extract the SPM from all points in each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2" y="1700808"/>
            <a:ext cx="893966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2" y="3569196"/>
            <a:ext cx="80581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683568" y="2348880"/>
            <a:ext cx="3672408" cy="12203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9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Export the table &amp; visualize you SPM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772816"/>
            <a:ext cx="894224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38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Plot in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task and look for the .csv file in your google drive and plot (or use the python script on GitHub)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06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7874000" cy="4035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743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36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Topic evident in this morning’s presentations</a:t>
            </a:r>
          </a:p>
          <a:p>
            <a:pPr lvl="1"/>
            <a:r>
              <a:rPr lang="en-US" dirty="0" smtClean="0"/>
              <a:t>Plays an important role in ecological functioning</a:t>
            </a:r>
          </a:p>
          <a:p>
            <a:pPr lvl="1"/>
            <a:r>
              <a:rPr lang="en-US" dirty="0" smtClean="0"/>
              <a:t>Strongly determines underwater light environment</a:t>
            </a:r>
          </a:p>
          <a:p>
            <a:pPr lvl="1"/>
            <a:r>
              <a:rPr lang="en-US" dirty="0" smtClean="0"/>
              <a:t>Vector for contaminant transport (micro-organic pollutants, heavy metals)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Essential: </a:t>
            </a:r>
            <a:r>
              <a:rPr lang="en-US" dirty="0" smtClean="0"/>
              <a:t>Interacts with electromagnetic radiation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2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</a:t>
            </a:r>
            <a:r>
              <a:rPr lang="en-US" dirty="0" smtClean="0"/>
              <a:t> To explore the potential of GEE for your remote sensing applications in water quality</a:t>
            </a:r>
          </a:p>
          <a:p>
            <a:r>
              <a:rPr lang="en-US" b="1" dirty="0" smtClean="0"/>
              <a:t>Outcome:</a:t>
            </a:r>
            <a:r>
              <a:rPr lang="en-US" dirty="0" smtClean="0"/>
              <a:t> To plot time series of remotely sensed suspended particulate matter (SPM) for a location of your choosing (start thinking now!)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5" y="3141478"/>
            <a:ext cx="3348708" cy="2768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580" y="5982950"/>
            <a:ext cx="1547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Laguna Lake, The Philippines</a:t>
            </a:r>
            <a:endParaRPr lang="en-US" sz="8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69" y="3525169"/>
            <a:ext cx="3872934" cy="20013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559300" y="4525840"/>
            <a:ext cx="5040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Process satellite images “in the cloud”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Allows us to access multiple satellites using one set of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Allows us to easily look anywhere in the world, which is nice for our international gathering today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980728"/>
            <a:ext cx="9144000" cy="1080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87" y="3717032"/>
            <a:ext cx="3067050" cy="12192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9" idx="2"/>
          </p:cNvCxnSpPr>
          <p:nvPr/>
        </p:nvCxnSpPr>
        <p:spPr>
          <a:xfrm>
            <a:off x="3718369" y="2877848"/>
            <a:ext cx="99715" cy="1059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0" idx="2"/>
          </p:cNvCxnSpPr>
          <p:nvPr/>
        </p:nvCxnSpPr>
        <p:spPr>
          <a:xfrm flipH="1">
            <a:off x="5342804" y="3114427"/>
            <a:ext cx="224064" cy="922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3"/>
          </p:cNvCxnSpPr>
          <p:nvPr/>
        </p:nvCxnSpPr>
        <p:spPr>
          <a:xfrm>
            <a:off x="2150294" y="3613666"/>
            <a:ext cx="453368" cy="535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0"/>
          </p:cNvCxnSpPr>
          <p:nvPr/>
        </p:nvCxnSpPr>
        <p:spPr>
          <a:xfrm flipH="1" flipV="1">
            <a:off x="4696827" y="4653137"/>
            <a:ext cx="852294" cy="701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544699" y="4786157"/>
            <a:ext cx="347340" cy="6590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48611" y="5552157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Water-leaving reflectance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4371" y="2508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12870" y="2745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mpirical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95123" y="5354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376" y="34290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SPM concentration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598" y="1959837"/>
            <a:ext cx="1818809" cy="39174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85740" y="158815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Method is intended to be a </a:t>
            </a:r>
            <a:r>
              <a:rPr lang="en-US" b="1" i="1" dirty="0" smtClean="0"/>
              <a:t>generalized</a:t>
            </a:r>
            <a:r>
              <a:rPr lang="en-US" dirty="0" smtClean="0"/>
              <a:t> method calibrated on Southern North Sea sediments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Method is </a:t>
            </a:r>
            <a:r>
              <a:rPr lang="en-US" b="1" i="1" dirty="0" smtClean="0"/>
              <a:t>only valid over water </a:t>
            </a:r>
            <a:r>
              <a:rPr lang="en-US" dirty="0" smtClean="0"/>
              <a:t>and</a:t>
            </a:r>
            <a:r>
              <a:rPr lang="en-US" b="1" i="1" dirty="0" smtClean="0"/>
              <a:t> </a:t>
            </a:r>
            <a:r>
              <a:rPr lang="en-US" dirty="0" smtClean="0"/>
              <a:t>in</a:t>
            </a:r>
            <a:r>
              <a:rPr lang="en-US" b="1" i="1" dirty="0" smtClean="0"/>
              <a:t> turbid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When we use Sentinel 2 data, we will use </a:t>
            </a:r>
            <a:r>
              <a:rPr lang="en-US" b="1" i="1" dirty="0" smtClean="0"/>
              <a:t>top of atmosphere </a:t>
            </a:r>
            <a:r>
              <a:rPr lang="en-US" dirty="0" smtClean="0"/>
              <a:t>reflectance to simplify things. Thus we ignore the critically important atmospheric correction.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/>
            <a:r>
              <a:rPr lang="en-US" b="1" i="1" u="sng" dirty="0" smtClean="0"/>
              <a:t>Thus, this is an indicative exercise only!</a:t>
            </a:r>
          </a:p>
          <a:p>
            <a:pPr marL="0" indent="0"/>
            <a:endParaRPr lang="en-US" b="1" i="1" u="sng" dirty="0"/>
          </a:p>
          <a:p>
            <a:pPr marL="0" indent="0"/>
            <a:r>
              <a:rPr lang="en-US" b="1" i="1" u="sng" dirty="0" smtClean="0"/>
              <a:t>Atmospheric correction packages are available for GEE but are not trivial to employ</a:t>
            </a:r>
            <a:endParaRPr lang="en-US" b="1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4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begin!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40768"/>
            <a:ext cx="9144000" cy="48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assets from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github.com/RSchueder/GEEDSD</a:t>
            </a:r>
            <a:endParaRPr lang="en-US" dirty="0" smtClean="0"/>
          </a:p>
          <a:p>
            <a:r>
              <a:rPr lang="en-US" dirty="0" smtClean="0"/>
              <a:t>Download all files to your computer</a:t>
            </a:r>
          </a:p>
          <a:p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3"/>
              </a:rPr>
              <a:t>https://code.earthengine.google.com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Make a new file called ‘</a:t>
            </a:r>
            <a:r>
              <a:rPr lang="en-US" dirty="0" err="1" smtClean="0"/>
              <a:t>VisualizeSPM</a:t>
            </a:r>
            <a:r>
              <a:rPr lang="en-US" dirty="0" smtClean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Copy contents of  SPMtemplate.js to ‘</a:t>
            </a:r>
            <a:r>
              <a:rPr lang="en-US" dirty="0" err="1" smtClean="0"/>
              <a:t>VisualizeSPM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44220"/>
            <a:ext cx="3240360" cy="227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292080" y="4455114"/>
            <a:ext cx="1728192" cy="7020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Apply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Copy the ‘</a:t>
            </a:r>
            <a:r>
              <a:rPr lang="en-US" dirty="0" err="1" smtClean="0"/>
              <a:t>SPMfunc</a:t>
            </a:r>
            <a:r>
              <a:rPr lang="en-US" dirty="0" smtClean="0"/>
              <a:t>’ to </a:t>
            </a:r>
            <a:r>
              <a:rPr lang="en-US" dirty="0" err="1" smtClean="0"/>
              <a:t>VisualizeSPM</a:t>
            </a:r>
            <a:r>
              <a:rPr lang="en-US" dirty="0" smtClean="0"/>
              <a:t>. Look for the following heading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6512724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Import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77404"/>
            <a:ext cx="7416824" cy="523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some points of interest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030A-D9DC-426C-A4D0-5E7AEAC0AFF5}" type="datetime4">
              <a:rPr lang="nl-NL" smtClean="0"/>
              <a:pPr/>
              <a:t>30 november 2018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801387" cy="527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71600" y="1916832"/>
            <a:ext cx="792088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48949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 template 2010">
  <a:themeElements>
    <a:clrScheme name="Deltares_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ltares_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ltares_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Deltares Template</Template>
  <TotalTime>12239</TotalTime>
  <Words>405</Words>
  <Application>Microsoft Office PowerPoint</Application>
  <PresentationFormat>On-screen Show (4:3)</PresentationFormat>
  <Paragraphs>78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Deltares template 2010</vt:lpstr>
      <vt:lpstr>Estimating suspended particulate matter using Google Earth Engine</vt:lpstr>
      <vt:lpstr>Ambition</vt:lpstr>
      <vt:lpstr>Methods</vt:lpstr>
      <vt:lpstr>Limitations</vt:lpstr>
      <vt:lpstr>Let’s begin!</vt:lpstr>
      <vt:lpstr>1. Get assets from GitHub</vt:lpstr>
      <vt:lpstr>2. Apply functions</vt:lpstr>
      <vt:lpstr>3. Import data</vt:lpstr>
      <vt:lpstr>4. Choose some points of interest</vt:lpstr>
      <vt:lpstr>5. Rename, and put into a feature collection</vt:lpstr>
      <vt:lpstr>6. Select filter variables and filter, print result</vt:lpstr>
      <vt:lpstr>7. Visualize a single image (specified by imgNo) </vt:lpstr>
      <vt:lpstr>8. Compute the SPM</vt:lpstr>
      <vt:lpstr>9. Extract the SPM from all points in each image</vt:lpstr>
      <vt:lpstr>10. Export the table &amp; visualize you SPM image</vt:lpstr>
      <vt:lpstr>11. Plot in excel</vt:lpstr>
      <vt:lpstr>Result!</vt:lpstr>
      <vt:lpstr>Extra</vt:lpstr>
      <vt:lpstr>Why SPM?</vt:lpstr>
      <vt:lpstr>Why GEE?</vt:lpstr>
    </vt:vector>
  </TitlesOfParts>
  <Company>Stichting Deltares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‘update meeting and networking lunch for the strategy on waterquality and ecology in marine systems’   Update “Doel 1 tools en software”</dc:title>
  <dc:creator>Jos van Gils</dc:creator>
  <cp:lastModifiedBy>Rudy Schueder</cp:lastModifiedBy>
  <cp:revision>152</cp:revision>
  <cp:lastPrinted>2007-11-21T13:24:47Z</cp:lastPrinted>
  <dcterms:created xsi:type="dcterms:W3CDTF">2017-11-29T20:28:39Z</dcterms:created>
  <dcterms:modified xsi:type="dcterms:W3CDTF">2018-11-30T08:54:43Z</dcterms:modified>
</cp:coreProperties>
</file>